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58" r:id="rId6"/>
    <p:sldId id="264" r:id="rId7"/>
    <p:sldId id="265" r:id="rId8"/>
    <p:sldId id="267" r:id="rId9"/>
    <p:sldId id="266" r:id="rId10"/>
    <p:sldId id="268" r:id="rId11"/>
    <p:sldId id="272" r:id="rId12"/>
    <p:sldId id="269" r:id="rId13"/>
    <p:sldId id="271" r:id="rId14"/>
    <p:sldId id="270" r:id="rId15"/>
    <p:sldId id="261" r:id="rId16"/>
    <p:sldId id="262" r:id="rId17"/>
    <p:sldId id="273" r:id="rId18"/>
    <p:sldId id="26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1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r" defTabSz="914400" rtl="1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CENTER2\Desktop\پاور پوینت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5344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1026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 advTm="30330">
        <p:fade/>
      </p:transition>
    </mc:Choice>
    <mc:Fallback xmlns="">
      <p:transition advClick="0" advTm="303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CENTER2\Desktop\پاور پوینت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7630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6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 advTm="30330">
        <p:fade/>
      </p:transition>
    </mc:Choice>
    <mc:Fallback xmlns="">
      <p:transition advClick="0" advTm="303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CENTER2\Desktop\پاور پوینت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52400"/>
            <a:ext cx="8915400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127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 advTm="30300">
        <p:fade/>
      </p:transition>
    </mc:Choice>
    <mc:Fallback xmlns="">
      <p:transition advClick="0" advTm="30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CENTER2\Desktop\پاور پوینت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"/>
            <a:ext cx="8839200" cy="66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107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 advTm="30300">
        <p:fade/>
      </p:transition>
    </mc:Choice>
    <mc:Fallback xmlns="">
      <p:transition advClick="0" advTm="30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CENTER2\Desktop\پاور پوینت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763000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53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 advTm="30300">
        <p:fade/>
      </p:transition>
    </mc:Choice>
    <mc:Fallback xmlns="">
      <p:transition advClick="0" advTm="30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04800"/>
            <a:ext cx="4495800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781800" y="1549659"/>
            <a:ext cx="1905000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b="1" dirty="0" smtClean="0"/>
              <a:t>ابلاغ 25% پیمان</a:t>
            </a:r>
            <a:endParaRPr lang="fa-IR" sz="3200" b="1" dirty="0"/>
          </a:p>
        </p:txBody>
      </p:sp>
    </p:spTree>
    <p:extLst>
      <p:ext uri="{BB962C8B-B14F-4D97-AF65-F5344CB8AC3E}">
        <p14:creationId xmlns:p14="http://schemas.microsoft.com/office/powerpoint/2010/main" val="17914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76200"/>
            <a:ext cx="4648200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934200" y="1549659"/>
            <a:ext cx="1752600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b="1" dirty="0" smtClean="0"/>
              <a:t>تمدید مدت پیمان</a:t>
            </a:r>
            <a:endParaRPr lang="fa-IR" sz="3200" b="1" dirty="0"/>
          </a:p>
        </p:txBody>
      </p:sp>
    </p:spTree>
    <p:extLst>
      <p:ext uri="{BB962C8B-B14F-4D97-AF65-F5344CB8AC3E}">
        <p14:creationId xmlns:p14="http://schemas.microsoft.com/office/powerpoint/2010/main" val="304891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52400"/>
            <a:ext cx="45720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62800" y="1549659"/>
            <a:ext cx="1524000" cy="25545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b="1" dirty="0" smtClean="0"/>
              <a:t>آزادسازی 5% اول سپرده حسن انجام کار</a:t>
            </a:r>
            <a:endParaRPr lang="fa-IR" sz="3200" b="1" dirty="0"/>
          </a:p>
        </p:txBody>
      </p:sp>
    </p:spTree>
    <p:extLst>
      <p:ext uri="{BB962C8B-B14F-4D97-AF65-F5344CB8AC3E}">
        <p14:creationId xmlns:p14="http://schemas.microsoft.com/office/powerpoint/2010/main" val="84313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28600"/>
            <a:ext cx="41910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781800" y="1549659"/>
            <a:ext cx="1981200" cy="310854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800" b="1" dirty="0" smtClean="0"/>
              <a:t>آزادسازی %5 دوم سپرده حسن انجام کار و ابطال ضمانتنامه کسور وجه الضمان</a:t>
            </a:r>
            <a:endParaRPr lang="fa-IR" sz="2800" b="1" dirty="0"/>
          </a:p>
        </p:txBody>
      </p:sp>
    </p:spTree>
    <p:extLst>
      <p:ext uri="{BB962C8B-B14F-4D97-AF65-F5344CB8AC3E}">
        <p14:creationId xmlns:p14="http://schemas.microsoft.com/office/powerpoint/2010/main" val="295571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28600"/>
            <a:ext cx="4495800" cy="647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781800" y="1549659"/>
            <a:ext cx="1905000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b="1" dirty="0" smtClean="0"/>
              <a:t>صورتجلسه تحویل موقت</a:t>
            </a:r>
            <a:endParaRPr lang="fa-IR" sz="3200" b="1" dirty="0"/>
          </a:p>
        </p:txBody>
      </p:sp>
    </p:spTree>
    <p:extLst>
      <p:ext uri="{BB962C8B-B14F-4D97-AF65-F5344CB8AC3E}">
        <p14:creationId xmlns:p14="http://schemas.microsoft.com/office/powerpoint/2010/main" val="25826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"/>
            <a:ext cx="8839200" cy="655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Left Arrow 3"/>
          <p:cNvSpPr/>
          <p:nvPr/>
        </p:nvSpPr>
        <p:spPr>
          <a:xfrm>
            <a:off x="2811624" y="3764512"/>
            <a:ext cx="2133600" cy="228600"/>
          </a:xfrm>
          <a:prstGeom prst="leftArrow">
            <a:avLst/>
          </a:prstGeom>
          <a:solidFill>
            <a:srgbClr val="C0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rgbClr val="FF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010400" y="3719026"/>
            <a:ext cx="1371600" cy="319573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0642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"/>
            <a:ext cx="8610600" cy="6248400"/>
          </a:xfrm>
        </p:spPr>
        <p:txBody>
          <a:bodyPr>
            <a:noAutofit/>
          </a:bodyPr>
          <a:lstStyle/>
          <a:p>
            <a:r>
              <a:rPr lang="fa-IR" sz="2400" dirty="0">
                <a:solidFill>
                  <a:srgbClr val="C00000"/>
                </a:solidFill>
                <a:cs typeface="B Koodak" pitchFamily="2" charset="-78"/>
              </a:rPr>
              <a:t>ارزیابی عملکرد دستگاه‌های اجرایی در استقرار میز خدمت الکترونیکی در واحدهای صف و ستاد (بخشنامه شماره 439457 مورخ 20/8/1397 سازمان اداری و استخدامی کشور</a:t>
            </a:r>
            <a:r>
              <a:rPr lang="fa-IR" sz="2400" dirty="0" smtClean="0">
                <a:solidFill>
                  <a:srgbClr val="C00000"/>
                </a:solidFill>
                <a:cs typeface="B Koodak" pitchFamily="2" charset="-78"/>
              </a:rPr>
              <a:t>)</a:t>
            </a:r>
          </a:p>
          <a:p>
            <a:endParaRPr lang="fa-IR" sz="2400" dirty="0">
              <a:cs typeface="B Koodak" pitchFamily="2" charset="-78"/>
            </a:endParaRPr>
          </a:p>
          <a:p>
            <a:r>
              <a:rPr lang="fa-IR" sz="2400" dirty="0">
                <a:cs typeface="B Koodak" pitchFamily="2" charset="-78"/>
              </a:rPr>
              <a:t>تمامی وزارت‌خانه‌ها، موسسات و شرکت‌های دولتی، نهادهای عمومی غیر دولتی، استانداری‌ها و سایر دستگاه‌هایی که به نحوی از بودجه عمومی استفاده می‌کنند</a:t>
            </a:r>
            <a:r>
              <a:rPr lang="fa-IR" sz="2400" dirty="0" smtClean="0">
                <a:cs typeface="B Koodak" pitchFamily="2" charset="-78"/>
              </a:rPr>
              <a:t>.</a:t>
            </a:r>
          </a:p>
          <a:p>
            <a:endParaRPr lang="fa-IR" sz="2400" dirty="0">
              <a:cs typeface="B Koodak" pitchFamily="2" charset="-78"/>
            </a:endParaRPr>
          </a:p>
          <a:p>
            <a:r>
              <a:rPr lang="fa-IR" sz="2400" dirty="0">
                <a:cs typeface="B Koodak" pitchFamily="2" charset="-78"/>
              </a:rPr>
              <a:t>با سلام و احترام؛</a:t>
            </a:r>
          </a:p>
          <a:p>
            <a:r>
              <a:rPr lang="fa-IR" sz="2400" dirty="0">
                <a:cs typeface="B Koodak" pitchFamily="2" charset="-78"/>
              </a:rPr>
              <a:t>نظر به اینکه مهلت استقرار و پیاده‌سازی میز خدمت الکترونیکی بر اساس "دستورالعمل میز خدمت" به شماره 1538588 مورخ 7‏/9‏/1396 در حال اتمام است به اطلاع می‌رساند عملکرد ستاد دستگاه‌های اجرایی در زمینه اجرای بخشنامه شماره 24452 مورخ 1‏/3‏/1397 رییس‌جمهور محترم و میزان تحقق قطع ارتباط ارباب رجوع با کارکنان از طریق استقرار میز خدمت الکترونیکی در واحدهای عملیاتی، از تاریخ 1‏/10‏/1397 مورد ارزیابی قرار خواهد گرفت و نتایج به استحضار رئیس محترم جمهور خواهد رسید. </a:t>
            </a:r>
          </a:p>
        </p:txBody>
      </p:sp>
    </p:spTree>
    <p:extLst>
      <p:ext uri="{BB962C8B-B14F-4D97-AF65-F5344CB8AC3E}">
        <p14:creationId xmlns:p14="http://schemas.microsoft.com/office/powerpoint/2010/main" val="240688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"/>
            <a:ext cx="8686800" cy="6400800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fa-IR" sz="2400" dirty="0">
                <a:solidFill>
                  <a:srgbClr val="C00000"/>
                </a:solidFill>
                <a:cs typeface="B Koodak" pitchFamily="2" charset="-78"/>
              </a:rPr>
              <a:t>قابلیت‌ها و شاخص‌های مورد ارزیابی در میز خدمت الکترونیکی دستگاه عبارتند از: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1. دسترسی به کلیه خدمات مورد درخواست ارباب رجوع تنها از طریق یک پنجره واحد الکترونیکی قابل ارائه باشد، به گونه‌ای که از سرگردانی مردم بین سامانه‌های مختلف و دریافت اطلاعات تکراری از ارباب رجوع جلوگیری کند.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2. قابلیت پذیرش درخواست خدمت به صورت الکترونیکی  و قابلیت بارگذاری الکترونیکی مدارک مربوط به درخواست خدمت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3. قابلیت ارائه رسید الکترونیکی و تعیین زمان صدور پاسخ خدمت (در صورتی که امکان ارائه خدمت بلافاصله پس از پذیرش امکان‌پذیر نباشد)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4. قابلیت ارائه الکترونیکی کد رهگیری منحصر به فرد به درخواست خدمت در لحظه پذیرش درخواست خدمت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5. قابلیت فراهم نمودن امکان رهگیری الکترونیکی مراحل گردش کار خدمت توسط ارباب رجوع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6. قابلیت ارائه پاسخ خدمت به صورت الکترونیکی به ارباب رجوع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7. قابلیت تعامل الکترونیکی با ارباب رجوع در مراحل مختلف انجام خدمت 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8. ارایه بسته الکترونیکی اطلاع‌رسانی برای خدمت درخواست شده مطابق سرفصل موضوع "بند 4 دستورالعمل روش استقرار میز خدمت حضوری به شماره 32267 مورخ 29‏/1‏/1397"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9. دریافت نظر ارباب‌رجوع به صورت الکترونیکی</a:t>
            </a:r>
          </a:p>
          <a:p>
            <a:pPr lvl="0"/>
            <a:r>
              <a:rPr lang="fa-IR" sz="2400" dirty="0">
                <a:solidFill>
                  <a:srgbClr val="000000"/>
                </a:solidFill>
                <a:cs typeface="B Koodak" pitchFamily="2" charset="-78"/>
              </a:rPr>
              <a:t>10. قابلیت تهیه گزارش‌های تحلیلی، مقایسه‌ای و مدیریتی مانند تعداد خدمات پذیرش شده، تعداد خدمات پاسخ داده شده، متوسط زمان بین پذیرش و ارائه پاسخ خدمت به تفکیک "انتخاب دوره‌های زمانی مختلف" و "محل ارائه خدمت در سطح ستاد و صف" و ...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2467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04800"/>
            <a:ext cx="8534400" cy="6324600"/>
          </a:xfrm>
        </p:spPr>
        <p:txBody>
          <a:bodyPr/>
          <a:lstStyle/>
          <a:p>
            <a:pPr algn="just"/>
            <a:r>
              <a:rPr lang="fa-IR" sz="2400" dirty="0">
                <a:cs typeface="B Koodak" pitchFamily="2" charset="-78"/>
              </a:rPr>
              <a:t>همچنین درصورتی که برای انجام هر یک از مراحل خدمت نیاز به حضور ارباب‌رجوع در ساختمان‌های اداری و محل کار کارمندان باشد لازم است:</a:t>
            </a:r>
          </a:p>
          <a:p>
            <a:pPr algn="just"/>
            <a:r>
              <a:rPr lang="fa-IR" sz="2400" dirty="0">
                <a:cs typeface="B Koodak" pitchFamily="2" charset="-78"/>
              </a:rPr>
              <a:t>• ارباب‌رجوع تنها در میزخدمت حضوری ستاد یا واحد عملیاتی دستگاه یا دفاتر پیشخوان و پستی پذیرش شود و ارجاع وی به واحدهای سازمانی و کارشناسان در داخل ادارات، ممنوع بوده و نقض مقررات محسوب می‌شود.  </a:t>
            </a:r>
          </a:p>
          <a:p>
            <a:pPr algn="just"/>
            <a:r>
              <a:rPr lang="fa-IR" sz="2400" dirty="0">
                <a:cs typeface="B Koodak" pitchFamily="2" charset="-78"/>
              </a:rPr>
              <a:t>• زمان، دلیل حضور و مدارک مورد نیاز، به صورت الکترونیکی به ارباب رجوع اطلاع‌رسانی شود. </a:t>
            </a:r>
          </a:p>
          <a:p>
            <a:pPr algn="just"/>
            <a:r>
              <a:rPr lang="fa-IR" sz="2400" dirty="0">
                <a:cs typeface="B Koodak" pitchFamily="2" charset="-78"/>
              </a:rPr>
              <a:t>لذا، ستاد دستگاه‌های اجرایی مکلفند کاربرگ پیوست را برای هر یک از خدمات صف یا ستاد که در میزخدمت الکترونیکی ارائه می‌شود، تهیه و تا تاریخ 30‏/9‏/1397 به سازمان اداری و استخدامی ارسال کنند. سازمان‌های مدیریت و برنامه‌ریزی استان‌ها با هماهنگی و نظارت عالیه استانداران، مسئول ارزیابی و ارائه گزارش از عملکرد اجرای میزخدمت الکترونیکی در شهرداری‌های سراسر کشور به سازمان اداری و استخدامی کشور هستند. </a:t>
            </a:r>
            <a:endParaRPr lang="fa-IR" sz="2400" dirty="0" smtClean="0">
              <a:cs typeface="B Koodak" pitchFamily="2" charset="-78"/>
            </a:endParaRPr>
          </a:p>
          <a:p>
            <a:pPr algn="l"/>
            <a:r>
              <a:rPr lang="fa-IR" sz="2400" dirty="0" smtClean="0">
                <a:cs typeface="B Koodak" pitchFamily="2" charset="-78"/>
              </a:rPr>
              <a:t>                                                                                              </a:t>
            </a:r>
            <a:r>
              <a:rPr lang="fa-IR" sz="1400" dirty="0" smtClean="0">
                <a:cs typeface="B Koodak" pitchFamily="2" charset="-78"/>
              </a:rPr>
              <a:t>                                                 جمشید انصاری معاون </a:t>
            </a:r>
            <a:r>
              <a:rPr lang="fa-IR" sz="1400" dirty="0">
                <a:cs typeface="B Koodak" pitchFamily="2" charset="-78"/>
              </a:rPr>
              <a:t>رییس‌جمهور و رییس سازمان اداری و استخدامی کشور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79678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76200"/>
            <a:ext cx="8305800" cy="66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357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9916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40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6248400"/>
          </a:xfrm>
        </p:spPr>
        <p:txBody>
          <a:bodyPr>
            <a:normAutofit/>
          </a:bodyPr>
          <a:lstStyle/>
          <a:p>
            <a:pPr lvl="0"/>
            <a:r>
              <a:rPr lang="fa-IR" sz="4400" dirty="0" smtClean="0">
                <a:solidFill>
                  <a:srgbClr val="C00000"/>
                </a:solidFill>
                <a:cs typeface="B Koodak" pitchFamily="2" charset="-78"/>
              </a:rPr>
              <a:t>پیشنهادات :</a:t>
            </a:r>
            <a:endParaRPr lang="fa-IR" sz="4400" dirty="0">
              <a:solidFill>
                <a:srgbClr val="C00000"/>
              </a:solidFill>
              <a:cs typeface="B Koodak" pitchFamily="2" charset="-78"/>
            </a:endParaRPr>
          </a:p>
          <a:p>
            <a:pPr lvl="0"/>
            <a:r>
              <a:rPr lang="fa-IR" sz="3600" dirty="0">
                <a:solidFill>
                  <a:srgbClr val="000000"/>
                </a:solidFill>
                <a:cs typeface="B Koodak" pitchFamily="2" charset="-78"/>
              </a:rPr>
              <a:t>1. </a:t>
            </a:r>
            <a:r>
              <a:rPr lang="fa-IR" sz="3600" dirty="0" smtClean="0">
                <a:solidFill>
                  <a:srgbClr val="000000"/>
                </a:solidFill>
                <a:cs typeface="B Koodak" pitchFamily="2" charset="-78"/>
              </a:rPr>
              <a:t>سطح دسترسی ها (درخواست تجهیزات – آموزش و پرورش)</a:t>
            </a:r>
          </a:p>
          <a:p>
            <a:pPr lvl="0"/>
            <a:r>
              <a:rPr lang="fa-IR" sz="3600" dirty="0" smtClean="0">
                <a:solidFill>
                  <a:srgbClr val="000000"/>
                </a:solidFill>
                <a:cs typeface="B Koodak" pitchFamily="2" charset="-78"/>
              </a:rPr>
              <a:t>2. بررسی اصلاح فرآیندها و الکترونیکی کردن آنها در سایت</a:t>
            </a:r>
            <a:endParaRPr lang="fa-IR" sz="3600" dirty="0">
              <a:solidFill>
                <a:srgbClr val="000000"/>
              </a:solidFill>
              <a:cs typeface="B Koodak" pitchFamily="2" charset="-78"/>
            </a:endParaRPr>
          </a:p>
          <a:p>
            <a:pPr lvl="0"/>
            <a:r>
              <a:rPr lang="fa-IR" sz="3600" dirty="0" smtClean="0">
                <a:solidFill>
                  <a:srgbClr val="000000"/>
                </a:solidFill>
                <a:cs typeface="B Koodak" pitchFamily="2" charset="-78"/>
              </a:rPr>
              <a:t>3. کد رهگیری برای فرایندها (اداره یا شرکت های خصوصی)</a:t>
            </a:r>
            <a:endParaRPr lang="fa-IR" sz="3600" dirty="0">
              <a:solidFill>
                <a:srgbClr val="000000"/>
              </a:solidFill>
              <a:cs typeface="B Koodak" pitchFamily="2" charset="-78"/>
            </a:endParaRPr>
          </a:p>
          <a:p>
            <a:pPr lvl="0"/>
            <a:r>
              <a:rPr lang="fa-IR" sz="3600" dirty="0" smtClean="0">
                <a:solidFill>
                  <a:srgbClr val="000000"/>
                </a:solidFill>
                <a:cs typeface="B Koodak" pitchFamily="2" charset="-78"/>
              </a:rPr>
              <a:t>4. تجهیزات اداری برای اتاق میز خدمت و اتاق پیمانکاران</a:t>
            </a:r>
            <a:endParaRPr lang="fa-IR" sz="3600" dirty="0">
              <a:solidFill>
                <a:srgbClr val="000000"/>
              </a:solidFill>
              <a:cs typeface="B Koodak" pitchFamily="2" charset="-78"/>
            </a:endParaRPr>
          </a:p>
          <a:p>
            <a:pPr lvl="0"/>
            <a:endParaRPr lang="fa-IR" sz="1400" dirty="0">
              <a:solidFill>
                <a:srgbClr val="000000"/>
              </a:solidFill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2285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0362"/>
          </a:xfrm>
        </p:spPr>
        <p:txBody>
          <a:bodyPr/>
          <a:lstStyle/>
          <a:p>
            <a:pPr algn="ctr"/>
            <a:r>
              <a:rPr lang="fa-IR" sz="4000" b="1" dirty="0" smtClean="0">
                <a:latin typeface="Arial Narrow" pitchFamily="34" charset="0"/>
                <a:cs typeface="B Nazanin" pitchFamily="2" charset="-78"/>
              </a:rPr>
              <a:t>راه های تماس با میزخدمت اداره کل :</a:t>
            </a:r>
            <a:r>
              <a:rPr lang="fa-IR" b="1" dirty="0" smtClean="0">
                <a:latin typeface="Arial Narrow" pitchFamily="34" charset="0"/>
                <a:cs typeface="B Nazanin" pitchFamily="2" charset="-78"/>
              </a:rPr>
              <a:t/>
            </a:r>
            <a:br>
              <a:rPr lang="fa-IR" b="1" dirty="0" smtClean="0">
                <a:latin typeface="Arial Narrow" pitchFamily="34" charset="0"/>
                <a:cs typeface="B Nazanin" pitchFamily="2" charset="-78"/>
              </a:rPr>
            </a:br>
            <a:r>
              <a:rPr lang="fa-IR" sz="4000" b="1" dirty="0" smtClean="0">
                <a:latin typeface="Arial Narrow" pitchFamily="34" charset="0"/>
                <a:cs typeface="B Nazanin" pitchFamily="2" charset="-78"/>
              </a:rPr>
              <a:t/>
            </a:r>
            <a:br>
              <a:rPr lang="fa-IR" sz="4000" b="1" dirty="0" smtClean="0">
                <a:latin typeface="Arial Narrow" pitchFamily="34" charset="0"/>
                <a:cs typeface="B Nazanin" pitchFamily="2" charset="-78"/>
              </a:rPr>
            </a:br>
            <a:r>
              <a:rPr lang="fa-IR" sz="4000" b="1" dirty="0" smtClean="0">
                <a:latin typeface="Arial Narrow" pitchFamily="34" charset="0"/>
                <a:cs typeface="B Nazanin" pitchFamily="2" charset="-78"/>
              </a:rPr>
              <a:t>تلفن مستقیم : </a:t>
            </a:r>
            <a:br>
              <a:rPr lang="fa-IR" sz="4000" b="1" dirty="0" smtClean="0">
                <a:latin typeface="Arial Narrow" pitchFamily="34" charset="0"/>
                <a:cs typeface="B Nazanin" pitchFamily="2" charset="-78"/>
              </a:rPr>
            </a:br>
            <a:r>
              <a:rPr lang="fa-IR" sz="4000" b="1" dirty="0" smtClean="0">
                <a:latin typeface="Arial Narrow" pitchFamily="34" charset="0"/>
                <a:cs typeface="B Nazanin" pitchFamily="2" charset="-78"/>
              </a:rPr>
              <a:t>۳۳۳۶۳۹۷۳</a:t>
            </a:r>
            <a:br>
              <a:rPr lang="fa-IR" sz="4000" b="1" dirty="0" smtClean="0">
                <a:latin typeface="Arial Narrow" pitchFamily="34" charset="0"/>
                <a:cs typeface="B Nazanin" pitchFamily="2" charset="-78"/>
              </a:rPr>
            </a:br>
            <a:r>
              <a:rPr lang="fa-IR" sz="4000" dirty="0" smtClean="0"/>
              <a:t/>
            </a:r>
            <a:br>
              <a:rPr lang="fa-IR" sz="4000" dirty="0" smtClean="0"/>
            </a:br>
            <a:r>
              <a:rPr lang="fa-IR" sz="4000" b="1" dirty="0">
                <a:latin typeface="Arial Narrow" pitchFamily="34" charset="0"/>
                <a:cs typeface="B Nazanin" pitchFamily="2" charset="-78"/>
              </a:rPr>
              <a:t>تلفن </a:t>
            </a:r>
            <a:r>
              <a:rPr lang="fa-IR" sz="4000" b="1" dirty="0" smtClean="0">
                <a:latin typeface="Arial Narrow" pitchFamily="34" charset="0"/>
                <a:cs typeface="B Nazanin" pitchFamily="2" charset="-78"/>
              </a:rPr>
              <a:t>گویا :</a:t>
            </a:r>
            <a:br>
              <a:rPr lang="fa-IR" sz="4000" b="1" dirty="0" smtClean="0">
                <a:latin typeface="Arial Narrow" pitchFamily="34" charset="0"/>
                <a:cs typeface="B Nazanin" pitchFamily="2" charset="-78"/>
              </a:rPr>
            </a:br>
            <a:r>
              <a:rPr lang="fa-IR" sz="4000" b="1" dirty="0" smtClean="0">
                <a:latin typeface="Arial Narrow" pitchFamily="34" charset="0"/>
                <a:cs typeface="B Nazanin" pitchFamily="2" charset="-78"/>
              </a:rPr>
              <a:t> </a:t>
            </a:r>
            <a:r>
              <a:rPr lang="fa-IR" sz="4000" b="1" dirty="0">
                <a:latin typeface="Arial Narrow" pitchFamily="34" charset="0"/>
                <a:cs typeface="B Nazanin" pitchFamily="2" charset="-78"/>
              </a:rPr>
              <a:t>۳۳۳۶۲۰۷۶</a:t>
            </a:r>
            <a:r>
              <a:rPr lang="fa-IR" b="1" dirty="0">
                <a:latin typeface="Arial Narrow" pitchFamily="34" charset="0"/>
                <a:cs typeface="B Nazanin" pitchFamily="2" charset="-78"/>
              </a:rPr>
              <a:t/>
            </a:r>
            <a:br>
              <a:rPr lang="fa-IR" b="1" dirty="0">
                <a:latin typeface="Arial Narrow" pitchFamily="34" charset="0"/>
                <a:cs typeface="B Nazanin" pitchFamily="2" charset="-78"/>
              </a:rPr>
            </a:b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0947723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158</TotalTime>
  <Words>664</Words>
  <Application>Microsoft Office PowerPoint</Application>
  <PresentationFormat>On-screen Show (4:3)</PresentationFormat>
  <Paragraphs>33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راه های تماس با میزخدمت اداره کل :  تلفن مستقیم :  ۳۳۳۶۳۹۷۳  تلفن گویا :  ۳۳۳۶۲۰۷۶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center2</dc:creator>
  <cp:lastModifiedBy>Windows User</cp:lastModifiedBy>
  <cp:revision>16</cp:revision>
  <dcterms:created xsi:type="dcterms:W3CDTF">2006-08-16T00:00:00Z</dcterms:created>
  <dcterms:modified xsi:type="dcterms:W3CDTF">2018-11-18T08:02:07Z</dcterms:modified>
</cp:coreProperties>
</file>